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925" r:id="rId4"/>
  </p:sldMasterIdLst>
  <p:notesMasterIdLst>
    <p:notesMasterId r:id="rId21"/>
  </p:notesMasterIdLst>
  <p:handoutMasterIdLst>
    <p:handoutMasterId r:id="rId22"/>
  </p:handoutMasterIdLst>
  <p:sldIdLst>
    <p:sldId id="256" r:id="rId5"/>
    <p:sldId id="257" r:id="rId6"/>
    <p:sldId id="258" r:id="rId7"/>
    <p:sldId id="259" r:id="rId8"/>
    <p:sldId id="260" r:id="rId9"/>
    <p:sldId id="265" r:id="rId10"/>
    <p:sldId id="267" r:id="rId11"/>
    <p:sldId id="266" r:id="rId12"/>
    <p:sldId id="268" r:id="rId13"/>
    <p:sldId id="269" r:id="rId14"/>
    <p:sldId id="270" r:id="rId15"/>
    <p:sldId id="271" r:id="rId16"/>
    <p:sldId id="273" r:id="rId17"/>
    <p:sldId id="272" r:id="rId18"/>
    <p:sldId id="274" r:id="rId19"/>
    <p:sldId id="26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1E42"/>
    <a:srgbClr val="E2DED9"/>
    <a:srgbClr val="FDFDFD"/>
    <a:srgbClr val="DEDB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C2FFA5D-87B4-456A-9821-1D502468CF0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2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1AD81DDF-98D4-498E-A94D-DDD7A807AD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391BFCE-55A1-4C09-B4B5-9359AD6F4D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E4FA28-26D5-4BDF-9A75-C27596ADE055}" type="datetimeFigureOut">
              <a:rPr lang="en-US" smtClean="0"/>
              <a:t>4/16/2023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BEEB1F3-97EE-4F0D-B402-E34820EC6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054877F-A04A-4D6A-A0A8-95CC6E2D2A3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07CFE-5866-4B40-8953-42375E9B5D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2507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FE1D6F-8584-4A53-833D-DCA47225B220}" type="datetimeFigureOut">
              <a:rPr lang="en-US" smtClean="0"/>
              <a:t>4/16/2023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3874D-A20A-4B3E-9C12-F524953D5B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05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4/16/2023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Add Footer Here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5B972-172B-48B6-AE9A-E5F815A6A3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2647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pPr/>
              <a:t>4/16/2023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Add Footer Here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5B972-172B-48B6-AE9A-E5F815A6A3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116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pPr/>
              <a:t>4/16/2023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Add Footer Here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5B972-172B-48B6-AE9A-E5F815A6A3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26282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4/16/2023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FFB55B52-B62C-4800-AAC1-B15AF2FE1F45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3DF0054B-B64C-418E-A1B8-428EE4A1D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5A680F6-C147-410B-94DF-19850752D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94656" y="1865037"/>
            <a:ext cx="8802688" cy="312792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43826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4/16/2023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C414FF1F-6558-4E39-87DB-276E44F54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68886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2239" y="2161853"/>
            <a:ext cx="4645152" cy="344859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8679" y="2168318"/>
            <a:ext cx="4645152" cy="344152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4/16/2023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4715607D-9DE2-4687-AAF8-EF2427252A90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2F96D46B-C1B8-46AB-87DF-61A8058B1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77504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7315" y="1950795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7315" y="2755515"/>
            <a:ext cx="4645152" cy="2644457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2486" y="1954249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2486" y="2752737"/>
            <a:ext cx="4645152" cy="2637371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4/16/2023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C384AA55-1960-47F4-BA3C-E97A6F2D0B19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="" xmlns:a16="http://schemas.microsoft.com/office/drawing/2014/main" id="{09471694-1220-4CFC-A31F-622E5D3DE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817494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4/16/2023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FFB55B52-B62C-4800-AAC1-B15AF2FE1F45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3DF0054B-B64C-418E-A1B8-428EE4A1D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539550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5246" y="1645522"/>
            <a:ext cx="5807176" cy="3840852"/>
          </a:xfrm>
        </p:spPr>
        <p:txBody>
          <a:bodyPr anchor="ctr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0909" y="1645522"/>
            <a:ext cx="3600000" cy="3836725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4/16/2023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6CC09F73-0AD6-4A1E-A331-75A00B808982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1B74F78C-6D32-47C3-ABB2-6E7092A9C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81653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4/16/2023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Add Footer Here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5B972-172B-48B6-AE9A-E5F815A6A3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3468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4/16/2023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Add Footer Here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5B972-172B-48B6-AE9A-E5F815A6A3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7421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4/16/2023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Add Footer Here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5B972-172B-48B6-AE9A-E5F815A6A348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4715607D-9DE2-4687-AAF8-EF2427252A90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337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4/16/2023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Add Footer Here</a:t>
            </a:r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5B972-172B-48B6-AE9A-E5F815A6A348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C384AA55-1960-47F4-BA3C-E97A6F2D0B19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79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4/16/2023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Add Footer Here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5B972-172B-48B6-AE9A-E5F815A6A348}" type="slidenum">
              <a:rPr lang="en-IN" smtClean="0"/>
              <a:t>‹#›</a:t>
            </a:fld>
            <a:endParaRPr lang="en-IN"/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FFB55B52-B62C-4800-AAC1-B15AF2FE1F45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43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4/16/2023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Add Footer Here 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5B972-172B-48B6-AE9A-E5F815A6A3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6400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4/16/2023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Add Footer Here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5B972-172B-48B6-AE9A-E5F815A6A348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6CC09F73-0AD6-4A1E-A331-75A00B808982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086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pPr/>
              <a:t>4/16/2023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Add Footer Here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5B972-172B-48B6-AE9A-E5F815A6A3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8282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02488-4139-4052-B998-251C9C912739}" type="datetimeFigureOut">
              <a:rPr lang="en-US" noProof="0" smtClean="0"/>
              <a:pPr/>
              <a:t>4/16/2023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 smtClean="0"/>
              <a:t>Add Footer Here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55B972-172B-48B6-AE9A-E5F815A6A3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98247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8" r:id="rId3"/>
    <p:sldLayoutId id="2147483929" r:id="rId4"/>
    <p:sldLayoutId id="2147483930" r:id="rId5"/>
    <p:sldLayoutId id="2147483931" r:id="rId6"/>
    <p:sldLayoutId id="2147483932" r:id="rId7"/>
    <p:sldLayoutId id="2147483933" r:id="rId8"/>
    <p:sldLayoutId id="2147483934" r:id="rId9"/>
    <p:sldLayoutId id="2147483935" r:id="rId10"/>
    <p:sldLayoutId id="2147483936" r:id="rId11"/>
    <p:sldLayoutId id="2147483937" r:id="rId12"/>
    <p:sldLayoutId id="2147483686" r:id="rId13"/>
    <p:sldLayoutId id="2147483688" r:id="rId14"/>
    <p:sldLayoutId id="2147483689" r:id="rId15"/>
    <p:sldLayoutId id="2147483690" r:id="rId16"/>
    <p:sldLayoutId id="214748369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12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DCA56C-7A25-4BD4-AA72-5256E68BE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90" y="-251670"/>
            <a:ext cx="11339119" cy="3610631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SQL project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sz="3200" dirty="0" smtClean="0">
                <a:solidFill>
                  <a:schemeClr val="bg1"/>
                </a:solidFill>
              </a:rPr>
              <a:t>FAST </a:t>
            </a:r>
            <a:r>
              <a:rPr lang="en-US" sz="3200" dirty="0" smtClean="0">
                <a:solidFill>
                  <a:schemeClr val="bg1"/>
                </a:solidFill>
              </a:rPr>
              <a:t>FOOD NUTRITION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BBCF363-1123-45B1-8A9A-ABCDA40EF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92451" y="4808346"/>
            <a:ext cx="8637072" cy="977621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Muhammed </a:t>
            </a:r>
            <a:r>
              <a:rPr lang="en-US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N</a:t>
            </a:r>
            <a:r>
              <a:rPr lang="en-US" dirty="0" smtClean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asim MP</a:t>
            </a:r>
            <a:endParaRPr lang="en-US" dirty="0"/>
          </a:p>
        </p:txBody>
      </p:sp>
      <p:pic>
        <p:nvPicPr>
          <p:cNvPr id="5" name="Graphic 4" descr="Brain in head icon&#10;">
            <a:extLst>
              <a:ext uri="{FF2B5EF4-FFF2-40B4-BE49-F238E27FC236}">
                <a16:creationId xmlns="" xmlns:a16="http://schemas.microsoft.com/office/drawing/2014/main" id="{D011E263-3212-4780-A140-E652B108B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07471" y="198900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29E978-9605-417C-951F-53F4926C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909" y="798974"/>
            <a:ext cx="9610182" cy="601226"/>
          </a:xfrm>
        </p:spPr>
        <p:txBody>
          <a:bodyPr/>
          <a:lstStyle/>
          <a:p>
            <a:r>
              <a:rPr lang="en-US" dirty="0" smtClean="0"/>
              <a:t>QUERY 5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8" t="49573" r="1" b="25933"/>
          <a:stretch/>
        </p:blipFill>
        <p:spPr>
          <a:xfrm>
            <a:off x="2256639" y="2969702"/>
            <a:ext cx="8235251" cy="1258349"/>
          </a:xfrm>
        </p:spPr>
      </p:pic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986B87E-83DC-455A-94FE-389658903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0908" y="1645522"/>
            <a:ext cx="10901091" cy="3836725"/>
          </a:xfrm>
        </p:spPr>
        <p:txBody>
          <a:bodyPr/>
          <a:lstStyle/>
          <a:p>
            <a:r>
              <a:rPr lang="en-US" sz="2400" dirty="0" smtClean="0"/>
              <a:t>which restaurant item has </a:t>
            </a:r>
            <a:r>
              <a:rPr lang="en-US" sz="2400" dirty="0"/>
              <a:t>highest </a:t>
            </a:r>
            <a:r>
              <a:rPr lang="en-US" sz="2400" dirty="0" smtClean="0"/>
              <a:t>protein ?</a:t>
            </a:r>
            <a:endParaRPr lang="en-US" sz="2000" dirty="0" smtClean="0"/>
          </a:p>
          <a:p>
            <a:r>
              <a:rPr lang="en-US" sz="2000" dirty="0" smtClean="0"/>
              <a:t>Select </a:t>
            </a:r>
            <a:r>
              <a:rPr lang="en-US" sz="2000" dirty="0"/>
              <a:t>item, </a:t>
            </a:r>
            <a:r>
              <a:rPr lang="en-US" sz="2000" dirty="0" err="1" smtClean="0"/>
              <a:t>protein,restaurant</a:t>
            </a:r>
            <a:r>
              <a:rPr lang="en-US" sz="2000" dirty="0" smtClean="0"/>
              <a:t> from </a:t>
            </a:r>
            <a:r>
              <a:rPr lang="en-US" sz="2000" dirty="0" err="1" smtClean="0"/>
              <a:t>fastfood</a:t>
            </a:r>
            <a:r>
              <a:rPr lang="en-US" sz="2000" dirty="0" smtClean="0"/>
              <a:t> where </a:t>
            </a:r>
            <a:r>
              <a:rPr lang="en-US" sz="2000" dirty="0"/>
              <a:t>protein = </a:t>
            </a:r>
            <a:r>
              <a:rPr lang="en-US" sz="2000" dirty="0" smtClean="0"/>
              <a:t>(select </a:t>
            </a:r>
            <a:r>
              <a:rPr lang="en-US" sz="2000" dirty="0"/>
              <a:t>max(protein) </a:t>
            </a:r>
            <a:r>
              <a:rPr lang="en-US" sz="2000" dirty="0" smtClean="0"/>
              <a:t>from </a:t>
            </a:r>
            <a:r>
              <a:rPr lang="en-US" sz="2000" dirty="0" err="1"/>
              <a:t>fastfood</a:t>
            </a:r>
            <a:r>
              <a:rPr lang="en-US" sz="2000" dirty="0" smtClean="0"/>
              <a:t>);</a:t>
            </a:r>
            <a:endParaRPr lang="en-US" sz="2000" dirty="0"/>
          </a:p>
        </p:txBody>
      </p:sp>
      <p:pic>
        <p:nvPicPr>
          <p:cNvPr id="7" name="Graphic 6" descr="Gears icon">
            <a:extLst>
              <a:ext uri="{FF2B5EF4-FFF2-40B4-BE49-F238E27FC236}">
                <a16:creationId xmlns="" xmlns:a16="http://schemas.microsoft.com/office/drawing/2014/main" id="{DA9595F8-50AF-4C85-9BC5-B52646E11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16904" y="243287"/>
            <a:ext cx="1122450" cy="112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5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29E978-9605-417C-951F-53F4926C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909" y="798974"/>
            <a:ext cx="9610182" cy="601226"/>
          </a:xfrm>
        </p:spPr>
        <p:txBody>
          <a:bodyPr/>
          <a:lstStyle/>
          <a:p>
            <a:r>
              <a:rPr lang="en-US" dirty="0" smtClean="0"/>
              <a:t>QUERY </a:t>
            </a:r>
            <a:r>
              <a:rPr lang="en-US" dirty="0"/>
              <a:t>6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4" t="37128" b="32053"/>
          <a:stretch/>
        </p:blipFill>
        <p:spPr>
          <a:xfrm>
            <a:off x="1671589" y="3270277"/>
            <a:ext cx="9367765" cy="1796673"/>
          </a:xfrm>
        </p:spPr>
      </p:pic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986B87E-83DC-455A-94FE-389658903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0908" y="1645522"/>
            <a:ext cx="10901091" cy="3836725"/>
          </a:xfrm>
        </p:spPr>
        <p:txBody>
          <a:bodyPr/>
          <a:lstStyle/>
          <a:p>
            <a:r>
              <a:rPr lang="en-US" sz="2400" dirty="0"/>
              <a:t>which </a:t>
            </a:r>
            <a:r>
              <a:rPr lang="en-US" sz="2400" dirty="0" err="1"/>
              <a:t>restauarant</a:t>
            </a:r>
            <a:r>
              <a:rPr lang="en-US" sz="2400" dirty="0"/>
              <a:t> has highest sodium item?</a:t>
            </a:r>
            <a:endParaRPr lang="en-US" sz="2000" dirty="0" smtClean="0"/>
          </a:p>
          <a:p>
            <a:r>
              <a:rPr lang="en-US" sz="2000" dirty="0" smtClean="0"/>
              <a:t>Select </a:t>
            </a:r>
            <a:r>
              <a:rPr lang="en-US" sz="2000" dirty="0"/>
              <a:t>item, </a:t>
            </a:r>
            <a:r>
              <a:rPr lang="en-US" sz="2000" dirty="0" err="1" smtClean="0"/>
              <a:t>sodium,restaurant</a:t>
            </a:r>
            <a:r>
              <a:rPr lang="en-US" sz="2000" dirty="0" smtClean="0"/>
              <a:t> from </a:t>
            </a:r>
            <a:r>
              <a:rPr lang="en-US" sz="2000" dirty="0" err="1" smtClean="0"/>
              <a:t>fastfood</a:t>
            </a:r>
            <a:r>
              <a:rPr lang="en-US" sz="2000" dirty="0" smtClean="0"/>
              <a:t> where sodium </a:t>
            </a:r>
            <a:r>
              <a:rPr lang="en-US" sz="2000" dirty="0"/>
              <a:t>= </a:t>
            </a:r>
            <a:r>
              <a:rPr lang="en-US" sz="2000" dirty="0" smtClean="0"/>
              <a:t>(select max(sodium) from </a:t>
            </a:r>
            <a:r>
              <a:rPr lang="en-US" sz="2000" dirty="0" err="1"/>
              <a:t>fastfood</a:t>
            </a:r>
            <a:r>
              <a:rPr lang="en-US" sz="2000" dirty="0" smtClean="0"/>
              <a:t>);</a:t>
            </a:r>
            <a:endParaRPr lang="en-US" sz="2000" dirty="0"/>
          </a:p>
        </p:txBody>
      </p:sp>
      <p:pic>
        <p:nvPicPr>
          <p:cNvPr id="7" name="Graphic 6" descr="Gears icon">
            <a:extLst>
              <a:ext uri="{FF2B5EF4-FFF2-40B4-BE49-F238E27FC236}">
                <a16:creationId xmlns="" xmlns:a16="http://schemas.microsoft.com/office/drawing/2014/main" id="{DA9595F8-50AF-4C85-9BC5-B52646E11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16904" y="243287"/>
            <a:ext cx="1122450" cy="112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97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29E978-9605-417C-951F-53F4926C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909" y="798974"/>
            <a:ext cx="9610182" cy="601226"/>
          </a:xfrm>
        </p:spPr>
        <p:txBody>
          <a:bodyPr/>
          <a:lstStyle/>
          <a:p>
            <a:r>
              <a:rPr lang="en-US" dirty="0" smtClean="0"/>
              <a:t>QUERY 7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2" t="47658" b="26917"/>
          <a:stretch/>
        </p:blipFill>
        <p:spPr>
          <a:xfrm>
            <a:off x="1661022" y="3045205"/>
            <a:ext cx="8738590" cy="1367404"/>
          </a:xfrm>
        </p:spPr>
      </p:pic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986B87E-83DC-455A-94FE-389658903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0908" y="1645522"/>
            <a:ext cx="10901091" cy="3836725"/>
          </a:xfrm>
        </p:spPr>
        <p:txBody>
          <a:bodyPr/>
          <a:lstStyle/>
          <a:p>
            <a:r>
              <a:rPr lang="en-US" sz="2400" dirty="0"/>
              <a:t>which </a:t>
            </a:r>
            <a:r>
              <a:rPr lang="en-US" sz="2400" dirty="0" smtClean="0"/>
              <a:t>restaurant </a:t>
            </a:r>
            <a:r>
              <a:rPr lang="en-US" sz="2400" dirty="0"/>
              <a:t>has </a:t>
            </a:r>
            <a:r>
              <a:rPr lang="en-US" sz="2400" dirty="0" smtClean="0"/>
              <a:t>lowest </a:t>
            </a:r>
            <a:r>
              <a:rPr lang="en-US" sz="2400" dirty="0"/>
              <a:t>sodium item?</a:t>
            </a:r>
            <a:endParaRPr lang="en-US" sz="2000" dirty="0" smtClean="0"/>
          </a:p>
          <a:p>
            <a:r>
              <a:rPr lang="en-US" sz="2000" dirty="0" smtClean="0"/>
              <a:t>Select </a:t>
            </a:r>
            <a:r>
              <a:rPr lang="en-US" sz="2000" dirty="0"/>
              <a:t>item, </a:t>
            </a:r>
            <a:r>
              <a:rPr lang="en-US" sz="2000" dirty="0" err="1" smtClean="0"/>
              <a:t>sodium,restaurant</a:t>
            </a:r>
            <a:r>
              <a:rPr lang="en-US" sz="2000" dirty="0" smtClean="0"/>
              <a:t> from </a:t>
            </a:r>
            <a:r>
              <a:rPr lang="en-US" sz="2000" dirty="0" err="1" smtClean="0"/>
              <a:t>fastfood</a:t>
            </a:r>
            <a:r>
              <a:rPr lang="en-US" sz="2000" dirty="0" smtClean="0"/>
              <a:t> where sodium </a:t>
            </a:r>
            <a:r>
              <a:rPr lang="en-US" sz="2000" dirty="0"/>
              <a:t>= </a:t>
            </a:r>
            <a:r>
              <a:rPr lang="en-US" sz="2000" dirty="0" smtClean="0"/>
              <a:t>(select min(sodium) from </a:t>
            </a:r>
            <a:r>
              <a:rPr lang="en-US" sz="2000" dirty="0" err="1"/>
              <a:t>fastfood</a:t>
            </a:r>
            <a:r>
              <a:rPr lang="en-US" sz="2000" dirty="0" smtClean="0"/>
              <a:t>);</a:t>
            </a:r>
            <a:endParaRPr lang="en-US" sz="2000" dirty="0"/>
          </a:p>
        </p:txBody>
      </p:sp>
      <p:pic>
        <p:nvPicPr>
          <p:cNvPr id="7" name="Graphic 6" descr="Gears icon">
            <a:extLst>
              <a:ext uri="{FF2B5EF4-FFF2-40B4-BE49-F238E27FC236}">
                <a16:creationId xmlns="" xmlns:a16="http://schemas.microsoft.com/office/drawing/2014/main" id="{DA9595F8-50AF-4C85-9BC5-B52646E11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16904" y="243287"/>
            <a:ext cx="1122450" cy="112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3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29E978-9605-417C-951F-53F4926C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909" y="798974"/>
            <a:ext cx="9610182" cy="601226"/>
          </a:xfrm>
        </p:spPr>
        <p:txBody>
          <a:bodyPr/>
          <a:lstStyle/>
          <a:p>
            <a:r>
              <a:rPr lang="en-US" dirty="0" smtClean="0"/>
              <a:t>QUERY 8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3" t="57931" r="-625" b="9453"/>
          <a:stretch/>
        </p:blipFill>
        <p:spPr>
          <a:xfrm>
            <a:off x="1694577" y="2982135"/>
            <a:ext cx="9110444" cy="1816368"/>
          </a:xfrm>
        </p:spPr>
      </p:pic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986B87E-83DC-455A-94FE-389658903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0908" y="1645522"/>
            <a:ext cx="10901091" cy="3836725"/>
          </a:xfrm>
        </p:spPr>
        <p:txBody>
          <a:bodyPr/>
          <a:lstStyle/>
          <a:p>
            <a:r>
              <a:rPr lang="en-US" sz="2400" dirty="0"/>
              <a:t>which </a:t>
            </a:r>
            <a:r>
              <a:rPr lang="en-US" sz="2400" dirty="0" smtClean="0"/>
              <a:t>restaurant  item has highest vitamin c ?</a:t>
            </a:r>
            <a:endParaRPr lang="en-US" sz="2000" dirty="0" smtClean="0"/>
          </a:p>
          <a:p>
            <a:r>
              <a:rPr lang="en-US" sz="2000" dirty="0" smtClean="0"/>
              <a:t>Select </a:t>
            </a:r>
            <a:r>
              <a:rPr lang="en-US" sz="2000" dirty="0"/>
              <a:t>item, </a:t>
            </a:r>
            <a:r>
              <a:rPr lang="en-US" sz="2000" dirty="0" err="1" smtClean="0"/>
              <a:t>vit_c,restaurant</a:t>
            </a:r>
            <a:r>
              <a:rPr lang="en-US" sz="2000" dirty="0" smtClean="0"/>
              <a:t> from </a:t>
            </a:r>
            <a:r>
              <a:rPr lang="en-US" sz="2000" dirty="0" err="1" smtClean="0"/>
              <a:t>fastfood</a:t>
            </a:r>
            <a:r>
              <a:rPr lang="en-US" sz="2000" dirty="0" smtClean="0"/>
              <a:t> where </a:t>
            </a:r>
            <a:r>
              <a:rPr lang="en-US" sz="2000" dirty="0" err="1" smtClean="0"/>
              <a:t>vit_c</a:t>
            </a:r>
            <a:r>
              <a:rPr lang="en-US" sz="2000" dirty="0" smtClean="0"/>
              <a:t>= (select max(</a:t>
            </a:r>
            <a:r>
              <a:rPr lang="en-US" sz="2000" dirty="0" err="1" smtClean="0"/>
              <a:t>vit_c</a:t>
            </a:r>
            <a:r>
              <a:rPr lang="en-US" sz="2000" dirty="0" smtClean="0"/>
              <a:t>) from </a:t>
            </a:r>
            <a:r>
              <a:rPr lang="en-US" sz="2000" dirty="0" err="1"/>
              <a:t>fastfood</a:t>
            </a:r>
            <a:r>
              <a:rPr lang="en-US" sz="2000" dirty="0" smtClean="0"/>
              <a:t>);</a:t>
            </a:r>
            <a:endParaRPr lang="en-US" sz="2000" dirty="0"/>
          </a:p>
        </p:txBody>
      </p:sp>
      <p:pic>
        <p:nvPicPr>
          <p:cNvPr id="7" name="Graphic 6" descr="Gears icon">
            <a:extLst>
              <a:ext uri="{FF2B5EF4-FFF2-40B4-BE49-F238E27FC236}">
                <a16:creationId xmlns="" xmlns:a16="http://schemas.microsoft.com/office/drawing/2014/main" id="{DA9595F8-50AF-4C85-9BC5-B52646E11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16904" y="243287"/>
            <a:ext cx="1122450" cy="112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16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29E978-9605-417C-951F-53F4926C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909" y="798974"/>
            <a:ext cx="9610182" cy="601226"/>
          </a:xfrm>
        </p:spPr>
        <p:txBody>
          <a:bodyPr/>
          <a:lstStyle/>
          <a:p>
            <a:r>
              <a:rPr lang="en-US" dirty="0" smtClean="0"/>
              <a:t>QUERY </a:t>
            </a:r>
            <a:r>
              <a:rPr lang="en-US" dirty="0"/>
              <a:t>9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5" t="57931" r="8334" b="11352"/>
          <a:stretch/>
        </p:blipFill>
        <p:spPr>
          <a:xfrm>
            <a:off x="1290909" y="2650817"/>
            <a:ext cx="8037650" cy="1719848"/>
          </a:xfrm>
        </p:spPr>
      </p:pic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986B87E-83DC-455A-94FE-389658903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0908" y="1645522"/>
            <a:ext cx="10901091" cy="3836725"/>
          </a:xfrm>
        </p:spPr>
        <p:txBody>
          <a:bodyPr/>
          <a:lstStyle/>
          <a:p>
            <a:r>
              <a:rPr lang="en-US" sz="2400" dirty="0" smtClean="0"/>
              <a:t>What are the beef items in the item list?</a:t>
            </a:r>
            <a:endParaRPr lang="en-US" sz="2000" dirty="0" smtClean="0"/>
          </a:p>
          <a:p>
            <a:r>
              <a:rPr lang="en-US" sz="2000" dirty="0"/>
              <a:t>select * from </a:t>
            </a:r>
            <a:r>
              <a:rPr lang="en-US" sz="2000" dirty="0" err="1"/>
              <a:t>fastfood</a:t>
            </a:r>
            <a:r>
              <a:rPr lang="en-US" sz="2000" dirty="0"/>
              <a:t> where item like '%beef</a:t>
            </a:r>
            <a:r>
              <a:rPr lang="en-US" sz="2000" dirty="0" smtClean="0"/>
              <a:t>%‘ ;</a:t>
            </a:r>
            <a:endParaRPr lang="en-US" sz="2000" dirty="0"/>
          </a:p>
        </p:txBody>
      </p:sp>
      <p:pic>
        <p:nvPicPr>
          <p:cNvPr id="7" name="Graphic 6" descr="Gears icon">
            <a:extLst>
              <a:ext uri="{FF2B5EF4-FFF2-40B4-BE49-F238E27FC236}">
                <a16:creationId xmlns="" xmlns:a16="http://schemas.microsoft.com/office/drawing/2014/main" id="{DA9595F8-50AF-4C85-9BC5-B52646E11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16904" y="243287"/>
            <a:ext cx="1122450" cy="11224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5" t="61236" r="10592" b="12075"/>
          <a:stretch/>
        </p:blipFill>
        <p:spPr>
          <a:xfrm>
            <a:off x="1290907" y="4370665"/>
            <a:ext cx="8037652" cy="151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29E978-9605-417C-951F-53F4926C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909" y="798974"/>
            <a:ext cx="9610182" cy="601226"/>
          </a:xfrm>
        </p:spPr>
        <p:txBody>
          <a:bodyPr/>
          <a:lstStyle/>
          <a:p>
            <a:r>
              <a:rPr lang="en-US" dirty="0" smtClean="0"/>
              <a:t>QUERY 10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5" t="37642" r="6742" b="11764"/>
          <a:stretch/>
        </p:blipFill>
        <p:spPr>
          <a:xfrm>
            <a:off x="1367406" y="2595500"/>
            <a:ext cx="6484689" cy="1936768"/>
          </a:xfrm>
        </p:spPr>
      </p:pic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986B87E-83DC-455A-94FE-389658903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0908" y="1645522"/>
            <a:ext cx="10901091" cy="3836725"/>
          </a:xfrm>
        </p:spPr>
        <p:txBody>
          <a:bodyPr/>
          <a:lstStyle/>
          <a:p>
            <a:r>
              <a:rPr lang="en-US" sz="2400" dirty="0" smtClean="0"/>
              <a:t>What are the chees items in the item list?</a:t>
            </a:r>
            <a:endParaRPr lang="en-US" sz="2000" dirty="0" smtClean="0"/>
          </a:p>
          <a:p>
            <a:r>
              <a:rPr lang="en-US" sz="2000" dirty="0"/>
              <a:t>select * from </a:t>
            </a:r>
            <a:r>
              <a:rPr lang="en-US" sz="2000" dirty="0" err="1"/>
              <a:t>fastfood</a:t>
            </a:r>
            <a:r>
              <a:rPr lang="en-US" sz="2000" dirty="0"/>
              <a:t> where item like </a:t>
            </a:r>
            <a:r>
              <a:rPr lang="en-US" sz="2000" dirty="0" smtClean="0"/>
              <a:t>'%chees%‘ ;</a:t>
            </a:r>
            <a:endParaRPr lang="en-US" sz="2000" dirty="0"/>
          </a:p>
        </p:txBody>
      </p:sp>
      <p:pic>
        <p:nvPicPr>
          <p:cNvPr id="7" name="Graphic 6" descr="Gears icon">
            <a:extLst>
              <a:ext uri="{FF2B5EF4-FFF2-40B4-BE49-F238E27FC236}">
                <a16:creationId xmlns="" xmlns:a16="http://schemas.microsoft.com/office/drawing/2014/main" id="{DA9595F8-50AF-4C85-9BC5-B52646E11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16904" y="243287"/>
            <a:ext cx="1122450" cy="1122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9" t="44962" r="9590" b="13214"/>
          <a:stretch/>
        </p:blipFill>
        <p:spPr>
          <a:xfrm>
            <a:off x="1367406" y="4532268"/>
            <a:ext cx="6392411" cy="215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6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3581775" y="365125"/>
            <a:ext cx="67113" cy="14999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0BDCED45-CA91-495F-8329-49163D40BC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94656" y="1865038"/>
            <a:ext cx="9513036" cy="236301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u="sng" dirty="0" smtClean="0">
                <a:solidFill>
                  <a:srgbClr val="0070C0"/>
                </a:solidFill>
              </a:rPr>
              <a:t>THANK YOU</a:t>
            </a:r>
            <a:endParaRPr lang="en-US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59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862" y="390292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FAST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bg1"/>
                </a:solidFill>
              </a:rPr>
              <a:t>FOOD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fontAlgn="base"/>
            <a:r>
              <a:rPr lang="en-US" dirty="0">
                <a:solidFill>
                  <a:schemeClr val="bg1"/>
                </a:solidFill>
              </a:rPr>
              <a:t>Welcome to the Fast Food Nutrition Dataset, which provides a comprehensive breakdown of the nutritional content of various fast food products from popular fast food chains.</a:t>
            </a: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Fast food is known for its convenience and affordability, but it is also infamous for its high-calorie, high-fat, and high-sugar content. This dataset aims to shed light on the nutritional value of these fast food products, helping consumers make more informed decisions about their food choices.</a:t>
            </a: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With information on calories, fat, carbohydrates, protein, and other key nutrients, this dataset provides a valuable resource for nutritionists, researchers, and health-conscious individuals. By analyzing this dataset, we can gain a better understanding of the nutritional impact of fast food consumption and work towards creating healthier food options in the fast food industry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Graphic 3" descr="Lightbulb icon">
            <a:extLst>
              <a:ext uri="{FF2B5EF4-FFF2-40B4-BE49-F238E27FC236}">
                <a16:creationId xmlns=""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9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DATASET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Who benefits from this invention? Why?</a:t>
            </a:r>
          </a:p>
          <a:p>
            <a:pPr lvl="0"/>
            <a:endParaRPr lang="en-US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Graphic 4" descr="Man and Woman icon">
            <a:extLst>
              <a:ext uri="{FF2B5EF4-FFF2-40B4-BE49-F238E27FC236}">
                <a16:creationId xmlns="" xmlns:a16="http://schemas.microsoft.com/office/drawing/2014/main" id="{2DED0F48-76A7-437D-9746-E2DF97A1C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53742" y="216211"/>
            <a:ext cx="1122450" cy="1122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 r="2378" b="6263"/>
          <a:stretch/>
        </p:blipFill>
        <p:spPr>
          <a:xfrm>
            <a:off x="309491" y="1437765"/>
            <a:ext cx="11629292" cy="496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3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7838" y="1865686"/>
            <a:ext cx="9603275" cy="2219753"/>
          </a:xfrm>
        </p:spPr>
        <p:txBody>
          <a:bodyPr>
            <a:normAutofit/>
          </a:bodyPr>
          <a:lstStyle/>
          <a:p>
            <a:r>
              <a:rPr lang="en-US" sz="6600" b="1" dirty="0" smtClean="0"/>
              <a:t>QUERIES</a:t>
            </a:r>
            <a:endParaRPr lang="en-US" sz="6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52097" y="3919185"/>
            <a:ext cx="7019779" cy="1862635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Materials used for final </a:t>
            </a:r>
            <a:r>
              <a:rPr lang="en-US" dirty="0" err="1" smtClean="0"/>
              <a:t>inventin</a:t>
            </a:r>
            <a:r>
              <a:rPr lang="en-US" dirty="0" smtClean="0"/>
              <a:t> </a:t>
            </a:r>
            <a:r>
              <a:rPr lang="en-US" dirty="0"/>
              <a:t>build</a:t>
            </a:r>
          </a:p>
          <a:p>
            <a:pPr lvl="1"/>
            <a:r>
              <a:rPr lang="en-US" dirty="0"/>
              <a:t>Why did you choose those materials?</a:t>
            </a:r>
          </a:p>
          <a:p>
            <a:pPr lvl="0"/>
            <a:endParaRPr lang="en-US" dirty="0"/>
          </a:p>
        </p:txBody>
      </p:sp>
      <p:pic>
        <p:nvPicPr>
          <p:cNvPr id="6" name="Graphic 5" descr="Tools icon">
            <a:extLst>
              <a:ext uri="{FF2B5EF4-FFF2-40B4-BE49-F238E27FC236}">
                <a16:creationId xmlns="" xmlns:a16="http://schemas.microsoft.com/office/drawing/2014/main" id="{A0524D64-7C99-4DD6-A26E-C33BE01EC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84045" y="340011"/>
            <a:ext cx="1044000" cy="10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3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29E978-9605-417C-951F-53F4926C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909" y="798974"/>
            <a:ext cx="9610182" cy="601226"/>
          </a:xfrm>
        </p:spPr>
        <p:txBody>
          <a:bodyPr/>
          <a:lstStyle/>
          <a:p>
            <a:r>
              <a:rPr lang="en-US" dirty="0" smtClean="0"/>
              <a:t>QUERY 1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5" t="46674" r="2960" b="38422"/>
          <a:stretch/>
        </p:blipFill>
        <p:spPr>
          <a:xfrm>
            <a:off x="904871" y="3225015"/>
            <a:ext cx="10382257" cy="1590225"/>
          </a:xfrm>
        </p:spPr>
      </p:pic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986B87E-83DC-455A-94FE-389658903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0908" y="1645522"/>
            <a:ext cx="9524873" cy="3836725"/>
          </a:xfrm>
        </p:spPr>
        <p:txBody>
          <a:bodyPr/>
          <a:lstStyle/>
          <a:p>
            <a:r>
              <a:rPr lang="en-US" sz="3200" dirty="0" smtClean="0"/>
              <a:t> How many items are there in this dataset?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select </a:t>
            </a:r>
            <a:r>
              <a:rPr lang="en-US" sz="2400" dirty="0"/>
              <a:t>count( item )from </a:t>
            </a:r>
            <a:r>
              <a:rPr lang="en-US" sz="2400" dirty="0" err="1"/>
              <a:t>fastfood</a:t>
            </a:r>
            <a:r>
              <a:rPr lang="en-US" sz="2400" dirty="0" smtClean="0"/>
              <a:t>;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Graphic 6" descr="Gears icon">
            <a:extLst>
              <a:ext uri="{FF2B5EF4-FFF2-40B4-BE49-F238E27FC236}">
                <a16:creationId xmlns="" xmlns:a16="http://schemas.microsoft.com/office/drawing/2014/main" id="{DA9595F8-50AF-4C85-9BC5-B52646E11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16904" y="243287"/>
            <a:ext cx="1122450" cy="112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09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29E978-9605-417C-951F-53F4926C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909" y="798974"/>
            <a:ext cx="9610182" cy="601226"/>
          </a:xfrm>
        </p:spPr>
        <p:txBody>
          <a:bodyPr/>
          <a:lstStyle/>
          <a:p>
            <a:r>
              <a:rPr lang="en-US" dirty="0" smtClean="0"/>
              <a:t>QUERY </a:t>
            </a:r>
            <a:r>
              <a:rPr lang="en-US" dirty="0"/>
              <a:t>2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5" t="35692" b="6770"/>
          <a:stretch/>
        </p:blipFill>
        <p:spPr>
          <a:xfrm>
            <a:off x="1407840" y="3058253"/>
            <a:ext cx="9493251" cy="3606801"/>
          </a:xfrm>
        </p:spPr>
      </p:pic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986B87E-83DC-455A-94FE-389658903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0909" y="1400200"/>
            <a:ext cx="10901091" cy="3836725"/>
          </a:xfrm>
        </p:spPr>
        <p:txBody>
          <a:bodyPr/>
          <a:lstStyle/>
          <a:p>
            <a:r>
              <a:rPr lang="en-US" sz="3200" dirty="0" smtClean="0"/>
              <a:t>What are the  </a:t>
            </a:r>
            <a:r>
              <a:rPr lang="en-US" sz="3200" dirty="0"/>
              <a:t>items where </a:t>
            </a:r>
            <a:r>
              <a:rPr lang="en-US" sz="3200" dirty="0" smtClean="0"/>
              <a:t>calories </a:t>
            </a:r>
            <a:r>
              <a:rPr lang="en-US" sz="3200" dirty="0"/>
              <a:t>and </a:t>
            </a:r>
            <a:r>
              <a:rPr lang="en-US" sz="3200" dirty="0" err="1"/>
              <a:t>cal_fat</a:t>
            </a:r>
            <a:r>
              <a:rPr lang="en-US" sz="3200" dirty="0"/>
              <a:t> is greater </a:t>
            </a:r>
            <a:r>
              <a:rPr lang="en-US" sz="3200" dirty="0" smtClean="0"/>
              <a:t>than 500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select </a:t>
            </a:r>
            <a:r>
              <a:rPr lang="en-US" sz="2000" dirty="0" err="1"/>
              <a:t>item,calories,cal_fat</a:t>
            </a:r>
            <a:r>
              <a:rPr lang="en-US" sz="2000" dirty="0"/>
              <a:t> from </a:t>
            </a:r>
            <a:r>
              <a:rPr lang="en-US" sz="2000" dirty="0" err="1"/>
              <a:t>fastfood</a:t>
            </a:r>
            <a:r>
              <a:rPr lang="en-US" sz="2000" dirty="0"/>
              <a:t> where calories&gt;500 and </a:t>
            </a:r>
            <a:r>
              <a:rPr lang="en-US" sz="2000" dirty="0" err="1"/>
              <a:t>cal_fat</a:t>
            </a:r>
            <a:r>
              <a:rPr lang="en-US" sz="2000" dirty="0"/>
              <a:t>&gt;500;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7" name="Graphic 6" descr="Gears icon">
            <a:extLst>
              <a:ext uri="{FF2B5EF4-FFF2-40B4-BE49-F238E27FC236}">
                <a16:creationId xmlns="" xmlns:a16="http://schemas.microsoft.com/office/drawing/2014/main" id="{DA9595F8-50AF-4C85-9BC5-B52646E11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16904" y="243287"/>
            <a:ext cx="1122450" cy="112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9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29E978-9605-417C-951F-53F4926C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909" y="798974"/>
            <a:ext cx="9610182" cy="601226"/>
          </a:xfrm>
        </p:spPr>
        <p:txBody>
          <a:bodyPr/>
          <a:lstStyle/>
          <a:p>
            <a:r>
              <a:rPr lang="en-US" dirty="0" smtClean="0"/>
              <a:t>QUERY 3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99" r="4999" b="7852"/>
          <a:stretch/>
        </p:blipFill>
        <p:spPr>
          <a:xfrm>
            <a:off x="1837009" y="2967611"/>
            <a:ext cx="7294292" cy="245528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986B87E-83DC-455A-94FE-389658903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0908" y="1645522"/>
            <a:ext cx="10901091" cy="3836725"/>
          </a:xfrm>
        </p:spPr>
        <p:txBody>
          <a:bodyPr/>
          <a:lstStyle/>
          <a:p>
            <a:r>
              <a:rPr lang="en-US" sz="3200" dirty="0" smtClean="0"/>
              <a:t>What are the food items, that have protein more than 30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select item</a:t>
            </a:r>
            <a:r>
              <a:rPr lang="en-US" sz="2400" dirty="0" smtClean="0"/>
              <a:t>, protein </a:t>
            </a:r>
            <a:r>
              <a:rPr lang="en-US" sz="2400" dirty="0"/>
              <a:t>from </a:t>
            </a:r>
            <a:r>
              <a:rPr lang="en-US" sz="2400" dirty="0" err="1"/>
              <a:t>fastfood</a:t>
            </a:r>
            <a:r>
              <a:rPr lang="en-US" sz="2400" dirty="0"/>
              <a:t> where protein&gt;30</a:t>
            </a:r>
            <a:r>
              <a:rPr lang="en-US" dirty="0"/>
              <a:t>;</a:t>
            </a:r>
          </a:p>
        </p:txBody>
      </p:sp>
      <p:pic>
        <p:nvPicPr>
          <p:cNvPr id="7" name="Graphic 6" descr="Gears icon">
            <a:extLst>
              <a:ext uri="{FF2B5EF4-FFF2-40B4-BE49-F238E27FC236}">
                <a16:creationId xmlns="" xmlns:a16="http://schemas.microsoft.com/office/drawing/2014/main" id="{DA9595F8-50AF-4C85-9BC5-B52646E11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16904" y="243287"/>
            <a:ext cx="1122450" cy="11224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1" t="39143" r="62635" b="7776"/>
          <a:stretch/>
        </p:blipFill>
        <p:spPr>
          <a:xfrm>
            <a:off x="568206" y="2967611"/>
            <a:ext cx="2676088" cy="245528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1" t="41962" r="65221" b="7626"/>
          <a:stretch/>
        </p:blipFill>
        <p:spPr>
          <a:xfrm>
            <a:off x="5277574" y="3125658"/>
            <a:ext cx="2558642" cy="213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6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29E978-9605-417C-951F-53F4926C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909" y="798974"/>
            <a:ext cx="9610182" cy="601226"/>
          </a:xfrm>
        </p:spPr>
        <p:txBody>
          <a:bodyPr/>
          <a:lstStyle/>
          <a:p>
            <a:r>
              <a:rPr lang="en-US" dirty="0" smtClean="0"/>
              <a:t>QUERY 4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6353" r="61314" b="9620"/>
          <a:stretch/>
        </p:blipFill>
        <p:spPr>
          <a:xfrm>
            <a:off x="1619077" y="2816589"/>
            <a:ext cx="3456263" cy="2711756"/>
          </a:xfrm>
        </p:spPr>
      </p:pic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986B87E-83DC-455A-94FE-389658903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0908" y="1645522"/>
            <a:ext cx="10901091" cy="3836725"/>
          </a:xfrm>
        </p:spPr>
        <p:txBody>
          <a:bodyPr/>
          <a:lstStyle/>
          <a:p>
            <a:r>
              <a:rPr lang="en-US" sz="3200" dirty="0" smtClean="0"/>
              <a:t>Which </a:t>
            </a:r>
            <a:r>
              <a:rPr lang="en-US" sz="3200" dirty="0" err="1" smtClean="0"/>
              <a:t>mcdonalds</a:t>
            </a:r>
            <a:r>
              <a:rPr lang="en-US" sz="3200" dirty="0" smtClean="0"/>
              <a:t> item has protein  more </a:t>
            </a:r>
            <a:r>
              <a:rPr lang="en-US" sz="3200" dirty="0"/>
              <a:t>than 30 </a:t>
            </a:r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Select </a:t>
            </a:r>
            <a:r>
              <a:rPr lang="en-US" sz="2400" dirty="0" err="1" smtClean="0"/>
              <a:t>protein,item</a:t>
            </a:r>
            <a:r>
              <a:rPr lang="en-US" sz="2400" dirty="0" smtClean="0"/>
              <a:t> from </a:t>
            </a:r>
            <a:r>
              <a:rPr lang="en-US" sz="2400" dirty="0" err="1" smtClean="0"/>
              <a:t>fastfood</a:t>
            </a:r>
            <a:r>
              <a:rPr lang="en-US" sz="2400" dirty="0" smtClean="0"/>
              <a:t> where restaurant=</a:t>
            </a:r>
            <a:r>
              <a:rPr lang="en-US" sz="2400" dirty="0" err="1" smtClean="0"/>
              <a:t>mcdonalds</a:t>
            </a:r>
            <a:r>
              <a:rPr lang="en-US" sz="2400" dirty="0" smtClean="0"/>
              <a:t> and(protein&gt;30);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Graphic 6" descr="Gears icon">
            <a:extLst>
              <a:ext uri="{FF2B5EF4-FFF2-40B4-BE49-F238E27FC236}">
                <a16:creationId xmlns="" xmlns:a16="http://schemas.microsoft.com/office/drawing/2014/main" id="{DA9595F8-50AF-4C85-9BC5-B52646E11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16904" y="243287"/>
            <a:ext cx="1122450" cy="11224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9" t="42702" r="61385" b="9258"/>
          <a:stretch/>
        </p:blipFill>
        <p:spPr>
          <a:xfrm>
            <a:off x="5075340" y="2816589"/>
            <a:ext cx="2801923" cy="271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74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29E978-9605-417C-951F-53F4926C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909" y="798974"/>
            <a:ext cx="9610182" cy="601226"/>
          </a:xfrm>
        </p:spPr>
        <p:txBody>
          <a:bodyPr/>
          <a:lstStyle/>
          <a:p>
            <a:r>
              <a:rPr lang="en-US" dirty="0" smtClean="0"/>
              <a:t>QUERY </a:t>
            </a:r>
            <a:r>
              <a:rPr lang="en-US" dirty="0"/>
              <a:t>5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1" t="40981" r="1108" b="10224"/>
          <a:stretch/>
        </p:blipFill>
        <p:spPr>
          <a:xfrm>
            <a:off x="1290908" y="2782115"/>
            <a:ext cx="9739618" cy="2979917"/>
          </a:xfrm>
        </p:spPr>
      </p:pic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986B87E-83DC-455A-94FE-389658903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0908" y="1645522"/>
            <a:ext cx="10901091" cy="3836725"/>
          </a:xfrm>
        </p:spPr>
        <p:txBody>
          <a:bodyPr/>
          <a:lstStyle/>
          <a:p>
            <a:r>
              <a:rPr lang="en-US" sz="3200" dirty="0" smtClean="0"/>
              <a:t>What are the items in subway where protein stands btw 30_40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Select </a:t>
            </a:r>
            <a:r>
              <a:rPr lang="en-US" sz="1800" dirty="0" err="1" smtClean="0"/>
              <a:t>protein,item</a:t>
            </a:r>
            <a:r>
              <a:rPr lang="en-US" sz="1800" dirty="0" smtClean="0"/>
              <a:t> from </a:t>
            </a:r>
            <a:r>
              <a:rPr lang="en-US" sz="1800" dirty="0" err="1" smtClean="0"/>
              <a:t>fastfood</a:t>
            </a:r>
            <a:r>
              <a:rPr lang="en-US" sz="1800" dirty="0" smtClean="0"/>
              <a:t> where restaurant=</a:t>
            </a:r>
            <a:r>
              <a:rPr lang="en-US" sz="1800" dirty="0" err="1" smtClean="0"/>
              <a:t>mcdonalds</a:t>
            </a:r>
            <a:r>
              <a:rPr lang="en-US" sz="1800" dirty="0" smtClean="0"/>
              <a:t> and(protein between 30 and 40);</a:t>
            </a:r>
          </a:p>
          <a:p>
            <a:endParaRPr lang="en-US" dirty="0"/>
          </a:p>
        </p:txBody>
      </p:sp>
      <p:pic>
        <p:nvPicPr>
          <p:cNvPr id="7" name="Graphic 6" descr="Gears icon">
            <a:extLst>
              <a:ext uri="{FF2B5EF4-FFF2-40B4-BE49-F238E27FC236}">
                <a16:creationId xmlns="" xmlns:a16="http://schemas.microsoft.com/office/drawing/2014/main" id="{DA9595F8-50AF-4C85-9BC5-B52646E11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16904" y="243287"/>
            <a:ext cx="1122450" cy="112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FA01955-FFEB-4169-B0BF-D790410D62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59C8665-7E41-4E8E-957E-307F6F826AF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A1DB373-C1A1-4924-9AF2-F04368201509}">
  <ds:schemaRefs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432</Words>
  <Application>Microsoft Office PowerPoint</Application>
  <PresentationFormat>Widescreen</PresentationFormat>
  <Paragraphs>45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Tahoma</vt:lpstr>
      <vt:lpstr>Office Theme</vt:lpstr>
      <vt:lpstr>SQL project FAST FOOD NUTRITION</vt:lpstr>
      <vt:lpstr>FAST FOOD</vt:lpstr>
      <vt:lpstr>SAMPLE DATASET</vt:lpstr>
      <vt:lpstr>QUERIES</vt:lpstr>
      <vt:lpstr>QUERY 1</vt:lpstr>
      <vt:lpstr>QUERY 2</vt:lpstr>
      <vt:lpstr>QUERY 3</vt:lpstr>
      <vt:lpstr>QUERY 4</vt:lpstr>
      <vt:lpstr>QUERY 5</vt:lpstr>
      <vt:lpstr>QUERY 5</vt:lpstr>
      <vt:lpstr>QUERY 6</vt:lpstr>
      <vt:lpstr>QUERY 7</vt:lpstr>
      <vt:lpstr>QUERY 8</vt:lpstr>
      <vt:lpstr>QUERY 9</vt:lpstr>
      <vt:lpstr>QUERY 10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2023-04-15T12:26:10Z</dcterms:created>
  <dcterms:modified xsi:type="dcterms:W3CDTF">2023-04-16T09:24:08Z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